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513"/>
    <p:restoredTop sz="94629"/>
  </p:normalViewPr>
  <p:slideViewPr>
    <p:cSldViewPr snapToGrid="0" snapToObjects="1">
      <p:cViewPr varScale="1">
        <p:scale>
          <a:sx n="64" d="100"/>
          <a:sy n="64" d="100"/>
        </p:scale>
        <p:origin x="168" y="10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D08D46F-08A9-F24B-A4AF-6A936F98BCBB}" type="datetimeFigureOut">
              <a:rPr lang="en-SA" smtClean="0"/>
              <a:t>17/10/2021 R</a:t>
            </a:fld>
            <a:endParaRPr lang="en-SA"/>
          </a:p>
        </p:txBody>
      </p:sp>
      <p:sp>
        <p:nvSpPr>
          <p:cNvPr id="8" name="Footer Placeholder 7"/>
          <p:cNvSpPr>
            <a:spLocks noGrp="1"/>
          </p:cNvSpPr>
          <p:nvPr>
            <p:ph type="ftr" sz="quarter" idx="11"/>
          </p:nvPr>
        </p:nvSpPr>
        <p:spPr/>
        <p:txBody>
          <a:bodyPr/>
          <a:lstStyle/>
          <a:p>
            <a:endParaRPr lang="en-SA"/>
          </a:p>
        </p:txBody>
      </p:sp>
      <p:sp>
        <p:nvSpPr>
          <p:cNvPr id="9" name="Slide Number Placeholder 8"/>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63236521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08D46F-08A9-F24B-A4AF-6A936F98BCBB}" type="datetimeFigureOut">
              <a:rPr lang="en-SA" smtClean="0"/>
              <a:t>17/10/2021 R</a:t>
            </a:fld>
            <a:endParaRPr lang="en-SA"/>
          </a:p>
        </p:txBody>
      </p:sp>
      <p:sp>
        <p:nvSpPr>
          <p:cNvPr id="5" name="Footer Placeholder 4"/>
          <p:cNvSpPr>
            <a:spLocks noGrp="1"/>
          </p:cNvSpPr>
          <p:nvPr>
            <p:ph type="ftr" sz="quarter" idx="11"/>
          </p:nvPr>
        </p:nvSpPr>
        <p:spPr/>
        <p:txBody>
          <a:bodyPr/>
          <a:lstStyle/>
          <a:p>
            <a:endParaRPr lang="en-SA"/>
          </a:p>
        </p:txBody>
      </p:sp>
      <p:sp>
        <p:nvSpPr>
          <p:cNvPr id="6" name="Slide Number Placeholder 5"/>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643088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08D46F-08A9-F24B-A4AF-6A936F98BCBB}" type="datetimeFigureOut">
              <a:rPr lang="en-SA" smtClean="0"/>
              <a:t>17/10/2021 R</a:t>
            </a:fld>
            <a:endParaRPr lang="en-SA"/>
          </a:p>
        </p:txBody>
      </p:sp>
      <p:sp>
        <p:nvSpPr>
          <p:cNvPr id="5" name="Footer Placeholder 4"/>
          <p:cNvSpPr>
            <a:spLocks noGrp="1"/>
          </p:cNvSpPr>
          <p:nvPr>
            <p:ph type="ftr" sz="quarter" idx="11"/>
          </p:nvPr>
        </p:nvSpPr>
        <p:spPr/>
        <p:txBody>
          <a:bodyPr/>
          <a:lstStyle/>
          <a:p>
            <a:endParaRPr lang="en-SA"/>
          </a:p>
        </p:txBody>
      </p:sp>
      <p:sp>
        <p:nvSpPr>
          <p:cNvPr id="6" name="Slide Number Placeholder 5"/>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7493030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08D46F-08A9-F24B-A4AF-6A936F98BCBB}" type="datetimeFigureOut">
              <a:rPr lang="en-SA" smtClean="0"/>
              <a:t>17/10/2021 R</a:t>
            </a:fld>
            <a:endParaRPr lang="en-SA"/>
          </a:p>
        </p:txBody>
      </p:sp>
      <p:sp>
        <p:nvSpPr>
          <p:cNvPr id="8" name="Footer Placeholder 7"/>
          <p:cNvSpPr>
            <a:spLocks noGrp="1"/>
          </p:cNvSpPr>
          <p:nvPr>
            <p:ph type="ftr" sz="quarter" idx="11"/>
          </p:nvPr>
        </p:nvSpPr>
        <p:spPr/>
        <p:txBody>
          <a:bodyPr/>
          <a:lstStyle/>
          <a:p>
            <a:endParaRPr lang="en-SA"/>
          </a:p>
        </p:txBody>
      </p:sp>
      <p:sp>
        <p:nvSpPr>
          <p:cNvPr id="9" name="Slide Number Placeholder 8"/>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2308088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D08D46F-08A9-F24B-A4AF-6A936F98BCBB}" type="datetimeFigureOut">
              <a:rPr lang="en-SA" smtClean="0"/>
              <a:t>17/10/2021 R</a:t>
            </a:fld>
            <a:endParaRPr lang="en-SA"/>
          </a:p>
        </p:txBody>
      </p:sp>
      <p:sp>
        <p:nvSpPr>
          <p:cNvPr id="8" name="Footer Placeholder 7"/>
          <p:cNvSpPr>
            <a:spLocks noGrp="1"/>
          </p:cNvSpPr>
          <p:nvPr>
            <p:ph type="ftr" sz="quarter" idx="11"/>
          </p:nvPr>
        </p:nvSpPr>
        <p:spPr/>
        <p:txBody>
          <a:bodyPr/>
          <a:lstStyle/>
          <a:p>
            <a:endParaRPr lang="en-SA"/>
          </a:p>
        </p:txBody>
      </p:sp>
      <p:sp>
        <p:nvSpPr>
          <p:cNvPr id="9" name="Slide Number Placeholder 8"/>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42947345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D08D46F-08A9-F24B-A4AF-6A936F98BCBB}" type="datetimeFigureOut">
              <a:rPr lang="en-SA" smtClean="0"/>
              <a:t>17/10/2021 R</a:t>
            </a:fld>
            <a:endParaRPr lang="en-SA"/>
          </a:p>
        </p:txBody>
      </p:sp>
      <p:sp>
        <p:nvSpPr>
          <p:cNvPr id="9" name="Footer Placeholder 8"/>
          <p:cNvSpPr>
            <a:spLocks noGrp="1"/>
          </p:cNvSpPr>
          <p:nvPr>
            <p:ph type="ftr" sz="quarter" idx="11"/>
          </p:nvPr>
        </p:nvSpPr>
        <p:spPr/>
        <p:txBody>
          <a:bodyPr/>
          <a:lstStyle/>
          <a:p>
            <a:endParaRPr lang="en-SA"/>
          </a:p>
        </p:txBody>
      </p:sp>
      <p:sp>
        <p:nvSpPr>
          <p:cNvPr id="10" name="Slide Number Placeholder 9"/>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4132239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D08D46F-08A9-F24B-A4AF-6A936F98BCBB}" type="datetimeFigureOut">
              <a:rPr lang="en-SA" smtClean="0"/>
              <a:t>17/10/2021 R</a:t>
            </a:fld>
            <a:endParaRPr lang="en-SA"/>
          </a:p>
        </p:txBody>
      </p:sp>
      <p:sp>
        <p:nvSpPr>
          <p:cNvPr id="8" name="Footer Placeholder 7"/>
          <p:cNvSpPr>
            <a:spLocks noGrp="1"/>
          </p:cNvSpPr>
          <p:nvPr>
            <p:ph type="ftr" sz="quarter" idx="11"/>
          </p:nvPr>
        </p:nvSpPr>
        <p:spPr/>
        <p:txBody>
          <a:bodyPr/>
          <a:lstStyle/>
          <a:p>
            <a:endParaRPr lang="en-SA"/>
          </a:p>
        </p:txBody>
      </p:sp>
      <p:sp>
        <p:nvSpPr>
          <p:cNvPr id="9" name="Slide Number Placeholder 8"/>
          <p:cNvSpPr>
            <a:spLocks noGrp="1"/>
          </p:cNvSpPr>
          <p:nvPr>
            <p:ph type="sldNum" sz="quarter" idx="12"/>
          </p:nvPr>
        </p:nvSpPr>
        <p:spPr/>
        <p:txBody>
          <a:bodyPr/>
          <a:lstStyle/>
          <a:p>
            <a:fld id="{EFA92CB6-B3CA-1344-9378-9AC9EED62E1F}" type="slidenum">
              <a:rPr lang="en-SA" smtClean="0"/>
              <a:t>‹#›</a:t>
            </a:fld>
            <a:endParaRPr lang="en-SA"/>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53495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08D46F-08A9-F24B-A4AF-6A936F98BCBB}" type="datetimeFigureOut">
              <a:rPr lang="en-SA" smtClean="0"/>
              <a:t>17/10/2021 R</a:t>
            </a:fld>
            <a:endParaRPr lang="en-SA"/>
          </a:p>
        </p:txBody>
      </p:sp>
      <p:sp>
        <p:nvSpPr>
          <p:cNvPr id="4" name="Footer Placeholder 3"/>
          <p:cNvSpPr>
            <a:spLocks noGrp="1"/>
          </p:cNvSpPr>
          <p:nvPr>
            <p:ph type="ftr" sz="quarter" idx="11"/>
          </p:nvPr>
        </p:nvSpPr>
        <p:spPr/>
        <p:txBody>
          <a:bodyPr/>
          <a:lstStyle/>
          <a:p>
            <a:endParaRPr lang="en-SA"/>
          </a:p>
        </p:txBody>
      </p:sp>
      <p:sp>
        <p:nvSpPr>
          <p:cNvPr id="5" name="Slide Number Placeholder 4"/>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2333271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08D46F-08A9-F24B-A4AF-6A936F98BCBB}" type="datetimeFigureOut">
              <a:rPr lang="en-SA" smtClean="0"/>
              <a:t>17/10/2021 R</a:t>
            </a:fld>
            <a:endParaRPr lang="en-SA"/>
          </a:p>
        </p:txBody>
      </p:sp>
      <p:sp>
        <p:nvSpPr>
          <p:cNvPr id="3" name="Footer Placeholder 2"/>
          <p:cNvSpPr>
            <a:spLocks noGrp="1"/>
          </p:cNvSpPr>
          <p:nvPr>
            <p:ph type="ftr" sz="quarter" idx="11"/>
          </p:nvPr>
        </p:nvSpPr>
        <p:spPr/>
        <p:txBody>
          <a:bodyPr/>
          <a:lstStyle/>
          <a:p>
            <a:endParaRPr lang="en-SA"/>
          </a:p>
        </p:txBody>
      </p:sp>
      <p:sp>
        <p:nvSpPr>
          <p:cNvPr id="4" name="Slide Number Placeholder 3"/>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2147440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D08D46F-08A9-F24B-A4AF-6A936F98BCBB}" type="datetimeFigureOut">
              <a:rPr lang="en-SA" smtClean="0"/>
              <a:t>17/10/2021 R</a:t>
            </a:fld>
            <a:endParaRPr lang="en-SA"/>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SA"/>
          </a:p>
        </p:txBody>
      </p:sp>
      <p:sp>
        <p:nvSpPr>
          <p:cNvPr id="11" name="Slide Number Placeholder 10"/>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31033036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D08D46F-08A9-F24B-A4AF-6A936F98BCBB}" type="datetimeFigureOut">
              <a:rPr lang="en-SA" smtClean="0"/>
              <a:t>17/10/2021 R</a:t>
            </a:fld>
            <a:endParaRPr lang="en-SA"/>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SA"/>
          </a:p>
        </p:txBody>
      </p:sp>
      <p:sp>
        <p:nvSpPr>
          <p:cNvPr id="10" name="Slide Number Placeholder 9"/>
          <p:cNvSpPr>
            <a:spLocks noGrp="1"/>
          </p:cNvSpPr>
          <p:nvPr>
            <p:ph type="sldNum" sz="quarter" idx="12"/>
          </p:nvPr>
        </p:nvSpPr>
        <p:spPr/>
        <p:txBody>
          <a:bodyPr/>
          <a:lstStyle/>
          <a:p>
            <a:fld id="{EFA92CB6-B3CA-1344-9378-9AC9EED62E1F}" type="slidenum">
              <a:rPr lang="en-SA" smtClean="0"/>
              <a:t>‹#›</a:t>
            </a:fld>
            <a:endParaRPr lang="en-SA"/>
          </a:p>
        </p:txBody>
      </p:sp>
    </p:spTree>
    <p:extLst>
      <p:ext uri="{BB962C8B-B14F-4D97-AF65-F5344CB8AC3E}">
        <p14:creationId xmlns:p14="http://schemas.microsoft.com/office/powerpoint/2010/main" val="4033853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D08D46F-08A9-F24B-A4AF-6A936F98BCBB}" type="datetimeFigureOut">
              <a:rPr lang="en-SA" smtClean="0"/>
              <a:t>17/10/2021 R</a:t>
            </a:fld>
            <a:endParaRPr lang="en-SA"/>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SA"/>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EFA92CB6-B3CA-1344-9378-9AC9EED62E1F}" type="slidenum">
              <a:rPr lang="en-SA" smtClean="0"/>
              <a:t>‹#›</a:t>
            </a:fld>
            <a:endParaRPr lang="en-SA"/>
          </a:p>
        </p:txBody>
      </p:sp>
    </p:spTree>
    <p:extLst>
      <p:ext uri="{BB962C8B-B14F-4D97-AF65-F5344CB8AC3E}">
        <p14:creationId xmlns:p14="http://schemas.microsoft.com/office/powerpoint/2010/main" val="421887267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2714B-729A-D24A-8E00-89B5C8D0F37E}"/>
              </a:ext>
            </a:extLst>
          </p:cNvPr>
          <p:cNvSpPr>
            <a:spLocks noGrp="1"/>
          </p:cNvSpPr>
          <p:nvPr>
            <p:ph type="ctrTitle"/>
          </p:nvPr>
        </p:nvSpPr>
        <p:spPr>
          <a:xfrm>
            <a:off x="1600200" y="2305266"/>
            <a:ext cx="8991600" cy="1645920"/>
          </a:xfrm>
        </p:spPr>
        <p:txBody>
          <a:bodyPr/>
          <a:lstStyle/>
          <a:p>
            <a:pPr algn="ctr" defTabSz="914400" rtl="1" eaLnBrk="1" latinLnBrk="0" hangingPunct="1">
              <a:lnSpc>
                <a:spcPct val="90000"/>
              </a:lnSpc>
              <a:spcBef>
                <a:spcPct val="0"/>
              </a:spcBef>
              <a:buNone/>
            </a:pPr>
            <a:r>
              <a:rPr lang="en-US" dirty="0"/>
              <a:t>Project of Analysis Saudi stock market (Tadawul)</a:t>
            </a:r>
            <a:endParaRPr lang="en-SA" dirty="0"/>
          </a:p>
        </p:txBody>
      </p:sp>
      <p:sp>
        <p:nvSpPr>
          <p:cNvPr id="3" name="Subtitle 2">
            <a:extLst>
              <a:ext uri="{FF2B5EF4-FFF2-40B4-BE49-F238E27FC236}">
                <a16:creationId xmlns:a16="http://schemas.microsoft.com/office/drawing/2014/main" id="{D3C08E9C-59FD-6A48-AF00-0D32287D315D}"/>
              </a:ext>
            </a:extLst>
          </p:cNvPr>
          <p:cNvSpPr>
            <a:spLocks noGrp="1"/>
          </p:cNvSpPr>
          <p:nvPr>
            <p:ph type="subTitle" idx="1"/>
          </p:nvPr>
        </p:nvSpPr>
        <p:spPr>
          <a:xfrm>
            <a:off x="2695194" y="3951186"/>
            <a:ext cx="6801612" cy="1007573"/>
          </a:xfrm>
        </p:spPr>
        <p:txBody>
          <a:bodyPr>
            <a:normAutofit/>
          </a:bodyPr>
          <a:lstStyle/>
          <a:p>
            <a:r>
              <a:rPr lang="en-SA" sz="5400" b="1" dirty="0"/>
              <a:t>MVP</a:t>
            </a:r>
          </a:p>
        </p:txBody>
      </p:sp>
      <p:sp>
        <p:nvSpPr>
          <p:cNvPr id="4" name="TextBox 3">
            <a:extLst>
              <a:ext uri="{FF2B5EF4-FFF2-40B4-BE49-F238E27FC236}">
                <a16:creationId xmlns:a16="http://schemas.microsoft.com/office/drawing/2014/main" id="{775F3428-8E31-4143-A509-62D3EE4D5D1D}"/>
              </a:ext>
            </a:extLst>
          </p:cNvPr>
          <p:cNvSpPr txBox="1"/>
          <p:nvPr/>
        </p:nvSpPr>
        <p:spPr>
          <a:xfrm>
            <a:off x="655983" y="6090646"/>
            <a:ext cx="2644314" cy="369332"/>
          </a:xfrm>
          <a:prstGeom prst="rect">
            <a:avLst/>
          </a:prstGeom>
          <a:noFill/>
        </p:spPr>
        <p:txBody>
          <a:bodyPr wrap="none" rtlCol="0">
            <a:spAutoFit/>
          </a:bodyPr>
          <a:lstStyle/>
          <a:p>
            <a:r>
              <a:rPr lang="en-SA" dirty="0"/>
              <a:t>Prepare by: Nouf AL-Fayez</a:t>
            </a:r>
          </a:p>
        </p:txBody>
      </p:sp>
    </p:spTree>
    <p:extLst>
      <p:ext uri="{BB962C8B-B14F-4D97-AF65-F5344CB8AC3E}">
        <p14:creationId xmlns:p14="http://schemas.microsoft.com/office/powerpoint/2010/main" val="2476977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0BF84-66F3-4346-A98E-5E37697DDFE5}"/>
              </a:ext>
            </a:extLst>
          </p:cNvPr>
          <p:cNvSpPr>
            <a:spLocks noGrp="1"/>
          </p:cNvSpPr>
          <p:nvPr>
            <p:ph type="title"/>
          </p:nvPr>
        </p:nvSpPr>
        <p:spPr>
          <a:xfrm>
            <a:off x="784794" y="2756479"/>
            <a:ext cx="4486656" cy="1141497"/>
          </a:xfrm>
        </p:spPr>
        <p:txBody>
          <a:bodyPr/>
          <a:lstStyle/>
          <a:p>
            <a:r>
              <a:rPr lang="en-SA" dirty="0"/>
              <a:t>Proplem Statement</a:t>
            </a:r>
          </a:p>
        </p:txBody>
      </p:sp>
      <p:sp>
        <p:nvSpPr>
          <p:cNvPr id="5" name="TextBox 4">
            <a:extLst>
              <a:ext uri="{FF2B5EF4-FFF2-40B4-BE49-F238E27FC236}">
                <a16:creationId xmlns:a16="http://schemas.microsoft.com/office/drawing/2014/main" id="{A7F99D7B-CFC6-DD44-9341-906C539274EA}"/>
              </a:ext>
            </a:extLst>
          </p:cNvPr>
          <p:cNvSpPr txBox="1"/>
          <p:nvPr/>
        </p:nvSpPr>
        <p:spPr>
          <a:xfrm>
            <a:off x="6261653" y="695739"/>
            <a:ext cx="5486399" cy="5262979"/>
          </a:xfrm>
          <a:prstGeom prst="rect">
            <a:avLst/>
          </a:prstGeom>
          <a:noFill/>
        </p:spPr>
        <p:txBody>
          <a:bodyPr wrap="square" rtlCol="0">
            <a:spAutoFit/>
          </a:bodyPr>
          <a:lstStyle/>
          <a:p>
            <a:pPr algn="just"/>
            <a:r>
              <a:rPr lang="en-US" sz="2400" dirty="0"/>
              <a:t>Using data science in the stock market is not new, but that doesn't apply for Saudi Stock Exchange (Tadawul), It needs to be explored and studied deeply. This project aims to analyze the Saudi Stock Market (Tadawul) data, as it answers some questions related to the data, such as: What is the day that achieves the highest trades? What companies have the highest stock price? What companies have the lowest stock price? Then I will build a model that predicts stock closing prices, I implement this project to pass the T5 Data Scientist Bootcamp.</a:t>
            </a:r>
            <a:endParaRPr lang="en-SA" sz="2400" dirty="0"/>
          </a:p>
        </p:txBody>
      </p:sp>
    </p:spTree>
    <p:extLst>
      <p:ext uri="{BB962C8B-B14F-4D97-AF65-F5344CB8AC3E}">
        <p14:creationId xmlns:p14="http://schemas.microsoft.com/office/powerpoint/2010/main" val="4151080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EE79-BED8-504A-B111-83A7EA37DA96}"/>
              </a:ext>
            </a:extLst>
          </p:cNvPr>
          <p:cNvSpPr>
            <a:spLocks noGrp="1"/>
          </p:cNvSpPr>
          <p:nvPr>
            <p:ph type="title"/>
          </p:nvPr>
        </p:nvSpPr>
        <p:spPr>
          <a:xfrm>
            <a:off x="784794" y="1118377"/>
            <a:ext cx="4486656" cy="1141497"/>
          </a:xfrm>
        </p:spPr>
        <p:txBody>
          <a:bodyPr>
            <a:normAutofit fontScale="90000"/>
          </a:bodyPr>
          <a:lstStyle/>
          <a:p>
            <a:r>
              <a:rPr lang="en-US" b="1" dirty="0"/>
              <a:t>What days have the greatest number of deals?</a:t>
            </a:r>
            <a:br>
              <a:rPr lang="en-US" b="1" dirty="0"/>
            </a:br>
            <a:endParaRPr lang="en-SA" dirty="0"/>
          </a:p>
        </p:txBody>
      </p:sp>
      <p:pic>
        <p:nvPicPr>
          <p:cNvPr id="5" name="Picture 4">
            <a:extLst>
              <a:ext uri="{FF2B5EF4-FFF2-40B4-BE49-F238E27FC236}">
                <a16:creationId xmlns:a16="http://schemas.microsoft.com/office/drawing/2014/main" id="{A7A9B1AE-4A39-1E4E-B0F2-A8525640FC5A}"/>
              </a:ext>
            </a:extLst>
          </p:cNvPr>
          <p:cNvPicPr>
            <a:picLocks noChangeAspect="1"/>
          </p:cNvPicPr>
          <p:nvPr/>
        </p:nvPicPr>
        <p:blipFill>
          <a:blip r:embed="rId2"/>
          <a:stretch>
            <a:fillRect/>
          </a:stretch>
        </p:blipFill>
        <p:spPr>
          <a:xfrm>
            <a:off x="6096000" y="0"/>
            <a:ext cx="6009154" cy="6858000"/>
          </a:xfrm>
          <a:prstGeom prst="rect">
            <a:avLst/>
          </a:prstGeom>
        </p:spPr>
      </p:pic>
      <p:sp>
        <p:nvSpPr>
          <p:cNvPr id="6" name="TextBox 5">
            <a:extLst>
              <a:ext uri="{FF2B5EF4-FFF2-40B4-BE49-F238E27FC236}">
                <a16:creationId xmlns:a16="http://schemas.microsoft.com/office/drawing/2014/main" id="{94A94CB9-1D49-DF4D-BA7A-2B8B235C9D5E}"/>
              </a:ext>
            </a:extLst>
          </p:cNvPr>
          <p:cNvSpPr txBox="1"/>
          <p:nvPr/>
        </p:nvSpPr>
        <p:spPr>
          <a:xfrm>
            <a:off x="808333" y="2922105"/>
            <a:ext cx="4463117" cy="2246769"/>
          </a:xfrm>
          <a:prstGeom prst="rect">
            <a:avLst/>
          </a:prstGeom>
          <a:noFill/>
        </p:spPr>
        <p:txBody>
          <a:bodyPr wrap="square" rtlCol="0">
            <a:spAutoFit/>
          </a:bodyPr>
          <a:lstStyle/>
          <a:p>
            <a:pPr algn="just"/>
            <a:r>
              <a:rPr lang="en-US" sz="2800" dirty="0"/>
              <a:t>W</a:t>
            </a:r>
            <a:r>
              <a:rPr lang="en-SA" sz="2800" dirty="0"/>
              <a:t>e notice from the graph: </a:t>
            </a:r>
            <a:r>
              <a:rPr lang="en-US" sz="2800" dirty="0"/>
              <a:t>S</a:t>
            </a:r>
            <a:r>
              <a:rPr lang="en-SA" sz="2800" dirty="0"/>
              <a:t>aturday has highest number  of trades flowed by </a:t>
            </a:r>
            <a:r>
              <a:rPr lang="en-US" sz="2800" dirty="0"/>
              <a:t>M</a:t>
            </a:r>
            <a:r>
              <a:rPr lang="en-SA" sz="2800" dirty="0"/>
              <a:t>onday, and the </a:t>
            </a:r>
            <a:r>
              <a:rPr lang="en-US" sz="2800" dirty="0"/>
              <a:t>T</a:t>
            </a:r>
            <a:r>
              <a:rPr lang="en-SA" sz="2800" dirty="0"/>
              <a:t>hursday has the lowest number of trades.</a:t>
            </a:r>
          </a:p>
        </p:txBody>
      </p:sp>
    </p:spTree>
    <p:extLst>
      <p:ext uri="{BB962C8B-B14F-4D97-AF65-F5344CB8AC3E}">
        <p14:creationId xmlns:p14="http://schemas.microsoft.com/office/powerpoint/2010/main" val="3778624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79A2-6B65-7B4B-8E32-C20D95D58DEC}"/>
              </a:ext>
            </a:extLst>
          </p:cNvPr>
          <p:cNvSpPr>
            <a:spLocks noGrp="1"/>
          </p:cNvSpPr>
          <p:nvPr>
            <p:ph type="title"/>
          </p:nvPr>
        </p:nvSpPr>
        <p:spPr>
          <a:xfrm>
            <a:off x="765449" y="1349306"/>
            <a:ext cx="4494998" cy="1134640"/>
          </a:xfrm>
        </p:spPr>
        <p:txBody>
          <a:bodyPr/>
          <a:lstStyle/>
          <a:p>
            <a:r>
              <a:rPr lang="en-US" b="1" dirty="0"/>
              <a:t>The sector which has the most deals</a:t>
            </a:r>
            <a:endParaRPr lang="en-SA" dirty="0"/>
          </a:p>
        </p:txBody>
      </p:sp>
      <p:sp>
        <p:nvSpPr>
          <p:cNvPr id="3" name="Picture Placeholder 2">
            <a:extLst>
              <a:ext uri="{FF2B5EF4-FFF2-40B4-BE49-F238E27FC236}">
                <a16:creationId xmlns:a16="http://schemas.microsoft.com/office/drawing/2014/main" id="{9C1DEEAF-2B7D-6049-A3C3-44D401A0A9C8}"/>
              </a:ext>
            </a:extLst>
          </p:cNvPr>
          <p:cNvSpPr>
            <a:spLocks noGrp="1"/>
          </p:cNvSpPr>
          <p:nvPr>
            <p:ph type="pic" idx="1"/>
          </p:nvPr>
        </p:nvSpPr>
        <p:spPr/>
      </p:sp>
      <p:sp>
        <p:nvSpPr>
          <p:cNvPr id="4" name="Text Placeholder 3">
            <a:extLst>
              <a:ext uri="{FF2B5EF4-FFF2-40B4-BE49-F238E27FC236}">
                <a16:creationId xmlns:a16="http://schemas.microsoft.com/office/drawing/2014/main" id="{5DF4419D-142F-7643-B0F6-A326CC8CA647}"/>
              </a:ext>
            </a:extLst>
          </p:cNvPr>
          <p:cNvSpPr>
            <a:spLocks noGrp="1"/>
          </p:cNvSpPr>
          <p:nvPr>
            <p:ph type="body" sz="half" idx="2"/>
          </p:nvPr>
        </p:nvSpPr>
        <p:spPr>
          <a:xfrm>
            <a:off x="765449" y="2834301"/>
            <a:ext cx="4494997" cy="2194037"/>
          </a:xfrm>
        </p:spPr>
        <p:txBody>
          <a:bodyPr>
            <a:normAutofit fontScale="92500" lnSpcReduction="20000"/>
          </a:bodyPr>
          <a:lstStyle/>
          <a:p>
            <a:pPr algn="just"/>
            <a:r>
              <a:rPr lang="en-US" sz="2400" dirty="0">
                <a:solidFill>
                  <a:schemeClr val="tx1"/>
                </a:solidFill>
              </a:rPr>
              <a:t>W</a:t>
            </a:r>
            <a:r>
              <a:rPr lang="en-SA" sz="2400" dirty="0">
                <a:solidFill>
                  <a:schemeClr val="tx1"/>
                </a:solidFill>
              </a:rPr>
              <a:t>e notice from the graph, the Communication services sector has the highest number of trades flowed by the Energy sector and Utilities sector, we alo nitice the Information technology sector has the lowest number of trades.</a:t>
            </a:r>
          </a:p>
        </p:txBody>
      </p:sp>
      <p:pic>
        <p:nvPicPr>
          <p:cNvPr id="5" name="Picture 4">
            <a:extLst>
              <a:ext uri="{FF2B5EF4-FFF2-40B4-BE49-F238E27FC236}">
                <a16:creationId xmlns:a16="http://schemas.microsoft.com/office/drawing/2014/main" id="{64B6F04A-6ADB-8F4E-A74A-C67F0B5CBDE1}"/>
              </a:ext>
            </a:extLst>
          </p:cNvPr>
          <p:cNvPicPr>
            <a:picLocks noChangeAspect="1"/>
          </p:cNvPicPr>
          <p:nvPr/>
        </p:nvPicPr>
        <p:blipFill>
          <a:blip r:embed="rId2"/>
          <a:stretch>
            <a:fillRect/>
          </a:stretch>
        </p:blipFill>
        <p:spPr>
          <a:xfrm>
            <a:off x="6095998" y="0"/>
            <a:ext cx="6184393" cy="6845568"/>
          </a:xfrm>
          <a:prstGeom prst="rect">
            <a:avLst/>
          </a:prstGeom>
        </p:spPr>
      </p:pic>
    </p:spTree>
    <p:extLst>
      <p:ext uri="{BB962C8B-B14F-4D97-AF65-F5344CB8AC3E}">
        <p14:creationId xmlns:p14="http://schemas.microsoft.com/office/powerpoint/2010/main" val="94925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BB3E7-D14C-9F4D-B4A0-433CC41B7231}"/>
              </a:ext>
            </a:extLst>
          </p:cNvPr>
          <p:cNvSpPr>
            <a:spLocks noGrp="1"/>
          </p:cNvSpPr>
          <p:nvPr>
            <p:ph type="title"/>
          </p:nvPr>
        </p:nvSpPr>
        <p:spPr>
          <a:xfrm>
            <a:off x="808523" y="1127237"/>
            <a:ext cx="4494998" cy="1134640"/>
          </a:xfrm>
        </p:spPr>
        <p:txBody>
          <a:bodyPr/>
          <a:lstStyle/>
          <a:p>
            <a:r>
              <a:rPr lang="en-US" b="1" dirty="0"/>
              <a:t>What companies have the highest stock prices?</a:t>
            </a:r>
            <a:endParaRPr lang="en-SA" dirty="0"/>
          </a:p>
        </p:txBody>
      </p:sp>
      <p:sp>
        <p:nvSpPr>
          <p:cNvPr id="3" name="Picture Placeholder 2">
            <a:extLst>
              <a:ext uri="{FF2B5EF4-FFF2-40B4-BE49-F238E27FC236}">
                <a16:creationId xmlns:a16="http://schemas.microsoft.com/office/drawing/2014/main" id="{7A9AB6D1-3B04-884F-AD6C-A6D8D30F6794}"/>
              </a:ext>
            </a:extLst>
          </p:cNvPr>
          <p:cNvSpPr>
            <a:spLocks noGrp="1"/>
          </p:cNvSpPr>
          <p:nvPr>
            <p:ph type="pic" idx="1"/>
          </p:nvPr>
        </p:nvSpPr>
        <p:spPr/>
      </p:sp>
      <p:sp>
        <p:nvSpPr>
          <p:cNvPr id="4" name="Text Placeholder 3">
            <a:extLst>
              <a:ext uri="{FF2B5EF4-FFF2-40B4-BE49-F238E27FC236}">
                <a16:creationId xmlns:a16="http://schemas.microsoft.com/office/drawing/2014/main" id="{BC209454-0D13-4B49-A194-E076F0331B97}"/>
              </a:ext>
            </a:extLst>
          </p:cNvPr>
          <p:cNvSpPr>
            <a:spLocks noGrp="1"/>
          </p:cNvSpPr>
          <p:nvPr>
            <p:ph type="body" sz="half" idx="2"/>
          </p:nvPr>
        </p:nvSpPr>
        <p:spPr>
          <a:xfrm>
            <a:off x="808523" y="2402087"/>
            <a:ext cx="4501091" cy="2194037"/>
          </a:xfrm>
        </p:spPr>
        <p:txBody>
          <a:bodyPr>
            <a:noAutofit/>
          </a:bodyPr>
          <a:lstStyle/>
          <a:p>
            <a:pPr algn="just"/>
            <a:r>
              <a:rPr lang="en-SA" sz="2800" dirty="0">
                <a:solidFill>
                  <a:schemeClr val="tx1"/>
                </a:solidFill>
              </a:rPr>
              <a:t>Here we show the most 10 companies have the highest price of stock and which sectoe of these companies, we notice from the graph the Anaam holding company which is under the Consumer staples sector has the hiest price of stock.</a:t>
            </a:r>
          </a:p>
        </p:txBody>
      </p:sp>
      <p:pic>
        <p:nvPicPr>
          <p:cNvPr id="5" name="Picture 4">
            <a:extLst>
              <a:ext uri="{FF2B5EF4-FFF2-40B4-BE49-F238E27FC236}">
                <a16:creationId xmlns:a16="http://schemas.microsoft.com/office/drawing/2014/main" id="{8BCF14F4-B846-9047-A27E-2D0D77A08472}"/>
              </a:ext>
            </a:extLst>
          </p:cNvPr>
          <p:cNvPicPr>
            <a:picLocks noChangeAspect="1"/>
          </p:cNvPicPr>
          <p:nvPr/>
        </p:nvPicPr>
        <p:blipFill>
          <a:blip r:embed="rId2"/>
          <a:stretch>
            <a:fillRect/>
          </a:stretch>
        </p:blipFill>
        <p:spPr>
          <a:xfrm>
            <a:off x="6089902" y="0"/>
            <a:ext cx="6102097" cy="6858000"/>
          </a:xfrm>
          <a:prstGeom prst="rect">
            <a:avLst/>
          </a:prstGeom>
        </p:spPr>
      </p:pic>
    </p:spTree>
    <p:extLst>
      <p:ext uri="{BB962C8B-B14F-4D97-AF65-F5344CB8AC3E}">
        <p14:creationId xmlns:p14="http://schemas.microsoft.com/office/powerpoint/2010/main" val="30158309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4224B-5F0F-734B-9C3C-B3249E7A408E}"/>
              </a:ext>
            </a:extLst>
          </p:cNvPr>
          <p:cNvSpPr>
            <a:spLocks noGrp="1"/>
          </p:cNvSpPr>
          <p:nvPr>
            <p:ph type="title"/>
          </p:nvPr>
        </p:nvSpPr>
        <p:spPr>
          <a:xfrm>
            <a:off x="808523" y="1114045"/>
            <a:ext cx="4494998" cy="2194037"/>
          </a:xfrm>
        </p:spPr>
        <p:txBody>
          <a:bodyPr/>
          <a:lstStyle/>
          <a:p>
            <a:r>
              <a:rPr lang="en-US" b="1" dirty="0"/>
              <a:t>Then I will be focusing on closing price stocks in Communication Services Sector</a:t>
            </a:r>
            <a:br>
              <a:rPr lang="en-US" b="1" dirty="0"/>
            </a:br>
            <a:endParaRPr lang="en-SA" dirty="0"/>
          </a:p>
        </p:txBody>
      </p:sp>
      <p:sp>
        <p:nvSpPr>
          <p:cNvPr id="3" name="Picture Placeholder 2">
            <a:extLst>
              <a:ext uri="{FF2B5EF4-FFF2-40B4-BE49-F238E27FC236}">
                <a16:creationId xmlns:a16="http://schemas.microsoft.com/office/drawing/2014/main" id="{AEFA15C1-FF38-B442-9662-6B0D19B8003E}"/>
              </a:ext>
            </a:extLst>
          </p:cNvPr>
          <p:cNvSpPr>
            <a:spLocks noGrp="1"/>
          </p:cNvSpPr>
          <p:nvPr>
            <p:ph type="pic" idx="1"/>
          </p:nvPr>
        </p:nvSpPr>
        <p:spPr/>
      </p:sp>
      <p:sp>
        <p:nvSpPr>
          <p:cNvPr id="4" name="Text Placeholder 3">
            <a:extLst>
              <a:ext uri="{FF2B5EF4-FFF2-40B4-BE49-F238E27FC236}">
                <a16:creationId xmlns:a16="http://schemas.microsoft.com/office/drawing/2014/main" id="{48E814A6-542B-0F4C-9784-A0FA5E11E0C5}"/>
              </a:ext>
            </a:extLst>
          </p:cNvPr>
          <p:cNvSpPr>
            <a:spLocks noGrp="1"/>
          </p:cNvSpPr>
          <p:nvPr>
            <p:ph type="body" sz="half" idx="2"/>
          </p:nvPr>
        </p:nvSpPr>
        <p:spPr>
          <a:xfrm>
            <a:off x="808523" y="3549918"/>
            <a:ext cx="4494998" cy="2194037"/>
          </a:xfrm>
        </p:spPr>
        <p:txBody>
          <a:bodyPr>
            <a:normAutofit/>
          </a:bodyPr>
          <a:lstStyle/>
          <a:p>
            <a:pPr algn="just"/>
            <a:br>
              <a:rPr lang="en-US" sz="1800" b="1" i="1" dirty="0">
                <a:solidFill>
                  <a:schemeClr val="tx1"/>
                </a:solidFill>
              </a:rPr>
            </a:br>
            <a:r>
              <a:rPr lang="en-US" sz="1800" b="1" i="1" dirty="0">
                <a:solidFill>
                  <a:schemeClr val="tx1"/>
                </a:solidFill>
              </a:rPr>
              <a:t>Through the above graph, we notice that the two oldest companies in the communication services sector are TAPRCO and STC, so I decided that I would conduct analyzes for these two companies.</a:t>
            </a:r>
            <a:endParaRPr lang="en-US" sz="1800" dirty="0">
              <a:solidFill>
                <a:schemeClr val="tx1"/>
              </a:solidFill>
            </a:endParaRPr>
          </a:p>
          <a:p>
            <a:pPr algn="just"/>
            <a:endParaRPr lang="en-SA" sz="1800" dirty="0">
              <a:solidFill>
                <a:schemeClr val="tx1"/>
              </a:solidFill>
            </a:endParaRPr>
          </a:p>
        </p:txBody>
      </p:sp>
      <p:pic>
        <p:nvPicPr>
          <p:cNvPr id="5" name="Picture 4">
            <a:extLst>
              <a:ext uri="{FF2B5EF4-FFF2-40B4-BE49-F238E27FC236}">
                <a16:creationId xmlns:a16="http://schemas.microsoft.com/office/drawing/2014/main" id="{38702BDF-5AE8-9842-9B28-85F242C588D0}"/>
              </a:ext>
            </a:extLst>
          </p:cNvPr>
          <p:cNvPicPr>
            <a:picLocks noChangeAspect="1"/>
          </p:cNvPicPr>
          <p:nvPr/>
        </p:nvPicPr>
        <p:blipFill>
          <a:blip r:embed="rId2"/>
          <a:stretch>
            <a:fillRect/>
          </a:stretch>
        </p:blipFill>
        <p:spPr>
          <a:xfrm>
            <a:off x="5702806" y="0"/>
            <a:ext cx="6489194" cy="6858000"/>
          </a:xfrm>
          <a:prstGeom prst="rect">
            <a:avLst/>
          </a:prstGeom>
        </p:spPr>
      </p:pic>
    </p:spTree>
    <p:extLst>
      <p:ext uri="{BB962C8B-B14F-4D97-AF65-F5344CB8AC3E}">
        <p14:creationId xmlns:p14="http://schemas.microsoft.com/office/powerpoint/2010/main" val="4232577565"/>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{E0C1589C-86FC-6140-B7E3-B7BB59C4BE06}tf10001120</Template>
  <TotalTime>24</TotalTime>
  <Words>313</Words>
  <Application>Microsoft Macintosh PowerPoint</Application>
  <PresentationFormat>Widescreen</PresentationFormat>
  <Paragraphs>13</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Gill Sans MT</vt:lpstr>
      <vt:lpstr>Parcel</vt:lpstr>
      <vt:lpstr>Project of Analysis Saudi stock market (Tadawul)</vt:lpstr>
      <vt:lpstr>Proplem Statement</vt:lpstr>
      <vt:lpstr>What days have the greatest number of deals? </vt:lpstr>
      <vt:lpstr>The sector which has the most deals</vt:lpstr>
      <vt:lpstr>What companies have the highest stock prices?</vt:lpstr>
      <vt:lpstr>Then I will be focusing on closing price stocks in Communication Services Sector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of Analysis Saudi stock market (Tadawul)</dc:title>
  <dc:creator>نوف</dc:creator>
  <cp:lastModifiedBy>نوف</cp:lastModifiedBy>
  <cp:revision>1</cp:revision>
  <dcterms:created xsi:type="dcterms:W3CDTF">2021-10-17T08:33:31Z</dcterms:created>
  <dcterms:modified xsi:type="dcterms:W3CDTF">2021-10-17T08:58:03Z</dcterms:modified>
</cp:coreProperties>
</file>

<file path=docProps/thumbnail.jpeg>
</file>